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18"/>
  </p:notesMasterIdLst>
  <p:sldIdLst>
    <p:sldId id="295" r:id="rId2"/>
    <p:sldId id="400" r:id="rId3"/>
    <p:sldId id="401" r:id="rId4"/>
    <p:sldId id="402" r:id="rId5"/>
    <p:sldId id="407" r:id="rId6"/>
    <p:sldId id="403" r:id="rId7"/>
    <p:sldId id="408" r:id="rId8"/>
    <p:sldId id="404" r:id="rId9"/>
    <p:sldId id="409" r:id="rId10"/>
    <p:sldId id="371" r:id="rId11"/>
    <p:sldId id="355" r:id="rId12"/>
    <p:sldId id="374" r:id="rId13"/>
    <p:sldId id="356" r:id="rId14"/>
    <p:sldId id="377" r:id="rId15"/>
    <p:sldId id="357" r:id="rId16"/>
    <p:sldId id="358" r:id="rId17"/>
  </p:sldIdLst>
  <p:sldSz cx="9144000" cy="6858000" type="screen4x3"/>
  <p:notesSz cx="6858000" cy="9144000"/>
  <p:embeddedFontLst>
    <p:embeddedFont>
      <p:font typeface="맑은 고딕" pitchFamily="50" charset="-127"/>
      <p:regular r:id="rId19"/>
      <p:bold r:id="rId20"/>
    </p:embeddedFont>
    <p:embeddedFont>
      <p:font typeface="나눔명조" charset="-127"/>
      <p:regular r:id="rId21"/>
      <p:bold r:id="rId22"/>
    </p:embeddedFont>
    <p:embeddedFont>
      <p:font typeface="나눔고딕" charset="-127"/>
      <p:regular r:id="rId23"/>
      <p:bold r:id="rId24"/>
    </p:embeddedFont>
    <p:embeddedFont>
      <p:font typeface="나눔고딕 ExtraBold" charset="-127"/>
      <p:bold r:id="rId25"/>
    </p:embeddedFont>
    <p:embeddedFont>
      <p:font typeface="HY울릉도M" charset="-127"/>
      <p:regular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210" userDrawn="1">
          <p15:clr>
            <a:srgbClr val="A4A3A4"/>
          </p15:clr>
        </p15:guide>
        <p15:guide id="4" orient="horz" pos="550" userDrawn="1">
          <p15:clr>
            <a:srgbClr val="A4A3A4"/>
          </p15:clr>
        </p15:guide>
        <p15:guide id="5" pos="45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50705E"/>
    <a:srgbClr val="5D997C"/>
    <a:srgbClr val="6574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01" autoAdjust="0"/>
    <p:restoredTop sz="94660"/>
  </p:normalViewPr>
  <p:slideViewPr>
    <p:cSldViewPr snapToGrid="0" showGuides="1">
      <p:cViewPr>
        <p:scale>
          <a:sx n="115" d="100"/>
          <a:sy n="115" d="100"/>
        </p:scale>
        <p:origin x="-120" y="156"/>
      </p:cViewPr>
      <p:guideLst>
        <p:guide orient="horz" pos="2160"/>
        <p:guide orient="horz" pos="210"/>
        <p:guide orient="horz" pos="550"/>
        <p:guide pos="2880"/>
        <p:guide pos="45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4749A-4B7C-42FE-8A86-5F129B23FD27}" type="datetimeFigureOut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E3C4C4-ECCF-45C3-88B9-BCB3EC222B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219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45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331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777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357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4408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8983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188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873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740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60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17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559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876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760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145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673A-E2EB-40BC-819A-8D262F136CBE}" type="datetime1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367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6A8FB-A693-41E8-8357-62AB61B82B3C}" type="datetime1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880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A7AB0-38E2-4597-9B80-F3966BCE893F}" type="datetime1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183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30729"/>
            <a:ext cx="7886700" cy="5425622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§"/>
              <a:defRPr sz="1600" spc="-60" baseline="0"/>
            </a:lvl1pPr>
            <a:lvl2pPr marL="685800" indent="-228600">
              <a:buFont typeface="Arial" panose="020B0604020202020204" pitchFamily="34" charset="0"/>
              <a:buChar char="•"/>
              <a:defRPr sz="1600" spc="-60" baseline="0"/>
            </a:lvl2pPr>
            <a:lvl3pPr marL="1143000" indent="-228600">
              <a:buFont typeface="나눔명조" panose="02020603020101020101" pitchFamily="18" charset="-127"/>
              <a:buChar char="–"/>
              <a:defRPr sz="1600" spc="-60" baseline="0"/>
            </a:lvl3pPr>
            <a:lvl4pPr marL="1600200" indent="-228600">
              <a:buFont typeface="나눔명조" panose="02020603020101020101" pitchFamily="18" charset="-127"/>
              <a:buChar char="–"/>
              <a:defRPr sz="1600" spc="-60" baseline="0"/>
            </a:lvl4pPr>
            <a:lvl5pPr marL="2057400" indent="-228600">
              <a:buFont typeface="나눔명조" panose="02020603020101020101" pitchFamily="18" charset="-127"/>
              <a:buChar char="–"/>
              <a:defRPr sz="1600" spc="-60" baseline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04A02-93C9-40C3-B942-BC7B690A6F91}" type="datetime1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3250" y="6492875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fld id="{44CD35DA-7DA3-4004-95B7-1DAC72F1C79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7173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859BA-021E-47F7-8CB2-0C94F96EE36C}" type="datetime1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068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16BEE-98B5-4469-9220-9F340EFD2D91}" type="datetime1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985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606D-45FE-4509-B610-88C4980A74E4}" type="datetime1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35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0E7D-4A14-415F-9761-3E0AADF0FCCD}" type="datetime1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746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C0B97-D857-4C95-A2D8-9646D44D8ACD}" type="datetime1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312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2FE23-0F75-4ED3-9C24-00B9D9CAFDA9}" type="datetime1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315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09071-8E37-486E-A4A6-17B345ECC0F2}" type="datetime1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24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5A132-9F9C-44CD-8A71-576833650BC2}" type="datetime1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584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91567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75964" y="3054282"/>
            <a:ext cx="6004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조건에 </a:t>
            </a:r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따른 문제 해결</a:t>
            </a:r>
            <a:endParaRPr lang="ko-KR" altLang="en-US" sz="36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62"/>
          <a:stretch/>
        </p:blipFill>
        <p:spPr>
          <a:xfrm>
            <a:off x="4166486" y="2161303"/>
            <a:ext cx="823727" cy="7021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8" t="86429" r="49815" b="4524"/>
          <a:stretch/>
        </p:blipFill>
        <p:spPr>
          <a:xfrm rot="5400000">
            <a:off x="-663653" y="5860399"/>
            <a:ext cx="1638455" cy="33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5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939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연습문제</a:t>
            </a:r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endParaRPr lang="ko-KR" altLang="en-US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196216" y="1014882"/>
            <a:ext cx="8582025" cy="5843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+mj-lt"/>
              <a:buAutoNum type="arabicPeriod" startAt="4"/>
            </a:pPr>
            <a:r>
              <a:rPr lang="ko-KR" altLang="en-US" sz="1600" dirty="0"/>
              <a:t> 다음 요구사항에 따라 프로그램을 </a:t>
            </a:r>
            <a:r>
              <a:rPr lang="ko-KR" altLang="en-US" sz="1600" dirty="0" err="1"/>
              <a:t>작성해보시오</a:t>
            </a:r>
            <a:r>
              <a:rPr lang="en-US" altLang="ko-KR" sz="1600" dirty="0"/>
              <a:t>.</a:t>
            </a:r>
          </a:p>
          <a:p>
            <a:pPr marL="342900" indent="-342900" algn="l">
              <a:buAutoNum type="arabicPeriod" startAt="4"/>
            </a:pPr>
            <a:endParaRPr lang="en-US" altLang="ko-KR" sz="1600" dirty="0"/>
          </a:p>
          <a:p>
            <a:pPr marL="342900" indent="-342900" algn="l">
              <a:buAutoNum type="arabicPeriod" startAt="4"/>
            </a:pPr>
            <a:endParaRPr lang="en-US" altLang="ko-KR" sz="1600" dirty="0"/>
          </a:p>
          <a:p>
            <a:pPr algn="l"/>
            <a:endParaRPr lang="en-US" altLang="ko-KR" sz="1600" dirty="0"/>
          </a:p>
          <a:p>
            <a:pPr marL="342900" indent="-342900" algn="l">
              <a:buAutoNum type="arabicPeriod" startAt="12"/>
            </a:pPr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</p:txBody>
      </p:sp>
      <p:sp>
        <p:nvSpPr>
          <p:cNvPr id="13" name="직사각형 12"/>
          <p:cNvSpPr/>
          <p:nvPr/>
        </p:nvSpPr>
        <p:spPr bwMode="auto">
          <a:xfrm>
            <a:off x="440740" y="1375368"/>
            <a:ext cx="5732518" cy="136427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100" dirty="0"/>
              <a:t>I </a:t>
            </a:r>
            <a:r>
              <a:rPr lang="ko-KR" altLang="en-US" sz="1100" dirty="0"/>
              <a:t>요구사항 </a:t>
            </a:r>
            <a:r>
              <a:rPr lang="en-US" altLang="ko-KR" sz="1100" dirty="0"/>
              <a:t>I</a:t>
            </a:r>
          </a:p>
          <a:p>
            <a:r>
              <a:rPr lang="ko-KR" altLang="en-US" sz="1100" dirty="0" err="1"/>
              <a:t>전기차는</a:t>
            </a:r>
            <a:r>
              <a:rPr lang="ko-KR" altLang="en-US" sz="1100" dirty="0"/>
              <a:t> 전기만으로 가는 것이 아니라</a:t>
            </a:r>
            <a:r>
              <a:rPr lang="en-US" altLang="ko-KR" sz="1100" dirty="0"/>
              <a:t>, </a:t>
            </a:r>
            <a:r>
              <a:rPr lang="ko-KR" altLang="en-US" sz="1100" dirty="0"/>
              <a:t>휘발유도 같이 사용한다</a:t>
            </a:r>
            <a:r>
              <a:rPr lang="en-US" altLang="ko-KR" sz="1100" dirty="0"/>
              <a:t>. </a:t>
            </a:r>
            <a:r>
              <a:rPr lang="ko-KR" altLang="en-US" sz="1100" dirty="0"/>
              <a:t>만약 </a:t>
            </a:r>
            <a:r>
              <a:rPr lang="ko-KR" altLang="en-US" sz="1100" dirty="0" err="1"/>
              <a:t>전기차의</a:t>
            </a:r>
            <a:r>
              <a:rPr lang="ko-KR" altLang="en-US" sz="1100" dirty="0"/>
              <a:t> 충전</a:t>
            </a:r>
          </a:p>
          <a:p>
            <a:r>
              <a:rPr lang="ko-KR" altLang="en-US" sz="1100" dirty="0"/>
              <a:t>용량이 총량의 </a:t>
            </a:r>
            <a:r>
              <a:rPr lang="en-US" altLang="ko-KR" sz="1100" dirty="0"/>
              <a:t>30% </a:t>
            </a:r>
            <a:r>
              <a:rPr lang="ko-KR" altLang="en-US" sz="1100" dirty="0"/>
              <a:t>이하이면</a:t>
            </a:r>
            <a:r>
              <a:rPr lang="en-US" altLang="ko-KR" sz="1100" dirty="0"/>
              <a:t>, </a:t>
            </a:r>
            <a:r>
              <a:rPr lang="ko-KR" altLang="en-US" sz="1100" dirty="0"/>
              <a:t>연료를 전기가 아닌 휘발유로 변경하여 주행한다는 것을</a:t>
            </a:r>
          </a:p>
          <a:p>
            <a:r>
              <a:rPr lang="ko-KR" altLang="en-US" sz="1100" dirty="0"/>
              <a:t>알리는 프로그램을 작성해보자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en-US" altLang="ko-KR" sz="1100" dirty="0"/>
              <a:t>I </a:t>
            </a:r>
            <a:r>
              <a:rPr lang="ko-KR" altLang="en-US" sz="1100" dirty="0"/>
              <a:t>문제 해결 알고리즘 </a:t>
            </a:r>
            <a:r>
              <a:rPr lang="en-US" altLang="ko-KR" sz="1100" dirty="0"/>
              <a:t>I</a:t>
            </a:r>
          </a:p>
          <a:p>
            <a:r>
              <a:rPr lang="en-US" altLang="ko-KR" sz="1100" dirty="0"/>
              <a:t>if </a:t>
            </a:r>
            <a:r>
              <a:rPr lang="ko-KR" altLang="en-US" sz="1100" dirty="0"/>
              <a:t>현재 전기 용량 </a:t>
            </a:r>
            <a:r>
              <a:rPr lang="en-US" altLang="ko-KR" sz="1100" dirty="0"/>
              <a:t>&lt; </a:t>
            </a:r>
            <a:r>
              <a:rPr lang="ko-KR" altLang="en-US" sz="1100" dirty="0"/>
              <a:t>전체 전기 총량 * </a:t>
            </a:r>
            <a:r>
              <a:rPr lang="en-US" altLang="ko-KR" sz="1100" dirty="0"/>
              <a:t>0.3 </a:t>
            </a:r>
            <a:r>
              <a:rPr lang="ko-KR" altLang="en-US" sz="1100" dirty="0"/>
              <a:t>→ 전체 전기 총량의 </a:t>
            </a:r>
            <a:r>
              <a:rPr lang="en-US" altLang="ko-KR" sz="1100" dirty="0"/>
              <a:t>30%</a:t>
            </a:r>
            <a:r>
              <a:rPr lang="ko-KR" altLang="en-US" sz="1100" dirty="0"/>
              <a:t>보다 현재 전기량</a:t>
            </a:r>
          </a:p>
          <a:p>
            <a:r>
              <a:rPr lang="ko-KR" altLang="en-US" sz="1100" dirty="0"/>
              <a:t>이 적으니</a:t>
            </a:r>
            <a:r>
              <a:rPr lang="en-US" altLang="ko-KR" sz="1100" dirty="0"/>
              <a:t>, </a:t>
            </a:r>
            <a:r>
              <a:rPr lang="ko-KR" altLang="en-US" sz="1100" dirty="0"/>
              <a:t>휘발유로 주행해야 한다</a:t>
            </a:r>
            <a:r>
              <a:rPr lang="en-US" altLang="ko-KR" sz="1100" dirty="0"/>
              <a:t>.</a:t>
            </a:r>
            <a:endParaRPr lang="en-US" altLang="ko-K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0740" y="2878222"/>
            <a:ext cx="760849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5" t="30018" r="34052" b="57513"/>
          <a:stretch/>
        </p:blipFill>
        <p:spPr bwMode="auto">
          <a:xfrm>
            <a:off x="196215" y="3045139"/>
            <a:ext cx="7601691" cy="1218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3954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939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연습문제</a:t>
            </a:r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endParaRPr lang="ko-KR" altLang="en-US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96216" y="1014882"/>
            <a:ext cx="8582025" cy="5843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smtClean="0"/>
              <a:t>5. </a:t>
            </a:r>
            <a:r>
              <a:rPr lang="ko-KR" altLang="en-US" sz="1600" dirty="0"/>
              <a:t>다음 요구사항에 따라 프로그램을 </a:t>
            </a:r>
            <a:r>
              <a:rPr lang="ko-KR" altLang="en-US" sz="1600" dirty="0" err="1"/>
              <a:t>작성해보시오</a:t>
            </a:r>
            <a:r>
              <a:rPr lang="en-US" altLang="ko-KR" sz="1600" dirty="0"/>
              <a:t>.</a:t>
            </a:r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</p:txBody>
      </p:sp>
      <p:sp>
        <p:nvSpPr>
          <p:cNvPr id="8" name="직사각형 7"/>
          <p:cNvSpPr/>
          <p:nvPr/>
        </p:nvSpPr>
        <p:spPr bwMode="auto">
          <a:xfrm>
            <a:off x="467118" y="1423620"/>
            <a:ext cx="5703943" cy="172915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100" dirty="0"/>
              <a:t>I </a:t>
            </a:r>
            <a:r>
              <a:rPr lang="ko-KR" altLang="en-US" sz="1100" dirty="0"/>
              <a:t>요구사항 </a:t>
            </a:r>
            <a:r>
              <a:rPr lang="en-US" altLang="ko-KR" sz="1100" dirty="0"/>
              <a:t>I</a:t>
            </a:r>
          </a:p>
          <a:p>
            <a:r>
              <a:rPr lang="ko-KR" altLang="en-US" sz="1100" dirty="0"/>
              <a:t>주식 투자를 한 후</a:t>
            </a:r>
            <a:r>
              <a:rPr lang="en-US" altLang="ko-KR" sz="1100" dirty="0"/>
              <a:t>, </a:t>
            </a:r>
            <a:r>
              <a:rPr lang="ko-KR" altLang="en-US" sz="1100" dirty="0"/>
              <a:t>이윤이 </a:t>
            </a:r>
            <a:r>
              <a:rPr lang="en-US" altLang="ko-KR" sz="1100" dirty="0"/>
              <a:t>10% </a:t>
            </a:r>
            <a:r>
              <a:rPr lang="ko-KR" altLang="en-US" sz="1100" dirty="0"/>
              <a:t>이상이거나</a:t>
            </a:r>
            <a:r>
              <a:rPr lang="en-US" altLang="ko-KR" sz="1100" dirty="0"/>
              <a:t>, </a:t>
            </a:r>
            <a:r>
              <a:rPr lang="ko-KR" altLang="en-US" sz="1100" dirty="0"/>
              <a:t>이윤에 상관없이 번 금액이 </a:t>
            </a:r>
            <a:r>
              <a:rPr lang="en-US" altLang="ko-KR" sz="1100" dirty="0"/>
              <a:t>500</a:t>
            </a:r>
            <a:r>
              <a:rPr lang="ko-KR" altLang="en-US" sz="1100" dirty="0"/>
              <a:t>만 원 이상</a:t>
            </a:r>
          </a:p>
          <a:p>
            <a:r>
              <a:rPr lang="ko-KR" altLang="en-US" sz="1100" dirty="0"/>
              <a:t>일 경우 잘 투자했다고 판단한다</a:t>
            </a:r>
            <a:r>
              <a:rPr lang="en-US" altLang="ko-KR" sz="1100" dirty="0"/>
              <a:t>. </a:t>
            </a:r>
            <a:r>
              <a:rPr lang="ko-KR" altLang="en-US" sz="1100" dirty="0"/>
              <a:t>상민이가 주식에 투자해서 </a:t>
            </a:r>
            <a:r>
              <a:rPr lang="en-US" altLang="ko-KR" sz="1100" dirty="0"/>
              <a:t>5%</a:t>
            </a:r>
            <a:r>
              <a:rPr lang="ko-KR" altLang="en-US" sz="1100" dirty="0"/>
              <a:t>의 이익을 얻고</a:t>
            </a:r>
            <a:r>
              <a:rPr lang="en-US" altLang="ko-KR" sz="1100" dirty="0"/>
              <a:t>, 540</a:t>
            </a:r>
            <a:r>
              <a:rPr lang="ko-KR" altLang="en-US" sz="1100" dirty="0"/>
              <a:t>만</a:t>
            </a:r>
          </a:p>
          <a:p>
            <a:r>
              <a:rPr lang="ko-KR" altLang="en-US" sz="1100" dirty="0"/>
              <a:t>원의 돈을 벌었을 때</a:t>
            </a:r>
            <a:r>
              <a:rPr lang="en-US" altLang="ko-KR" sz="1100" dirty="0"/>
              <a:t>, </a:t>
            </a:r>
            <a:r>
              <a:rPr lang="ko-KR" altLang="en-US" sz="1100" dirty="0"/>
              <a:t>주식에 잘 투자한 것이 맞는지를 </a:t>
            </a:r>
            <a:r>
              <a:rPr lang="ko-KR" altLang="en-US" sz="1100" dirty="0" err="1"/>
              <a:t>부울식을</a:t>
            </a:r>
            <a:r>
              <a:rPr lang="ko-KR" altLang="en-US" sz="1100" dirty="0"/>
              <a:t> 통해 알아보자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en-US" altLang="ko-KR" sz="1100" dirty="0"/>
              <a:t>I </a:t>
            </a:r>
            <a:r>
              <a:rPr lang="ko-KR" altLang="en-US" sz="1100" dirty="0"/>
              <a:t>문제 해결 알고리즘 </a:t>
            </a:r>
            <a:r>
              <a:rPr lang="en-US" altLang="ko-KR" sz="1100" dirty="0"/>
              <a:t>I</a:t>
            </a:r>
          </a:p>
          <a:p>
            <a:r>
              <a:rPr lang="en-US" altLang="ko-KR" sz="1100" dirty="0" err="1"/>
              <a:t>profit_percentage</a:t>
            </a:r>
            <a:r>
              <a:rPr lang="en-US" altLang="ko-KR" sz="1100" dirty="0"/>
              <a:t> = 5</a:t>
            </a:r>
          </a:p>
          <a:p>
            <a:r>
              <a:rPr lang="en-US" altLang="ko-KR" sz="1100" dirty="0" err="1"/>
              <a:t>profit_money</a:t>
            </a:r>
            <a:r>
              <a:rPr lang="en-US" altLang="ko-KR" sz="1100" dirty="0"/>
              <a:t> = 540</a:t>
            </a:r>
          </a:p>
          <a:p>
            <a:r>
              <a:rPr lang="ko-KR" altLang="en-US" sz="1100" dirty="0"/>
              <a:t>만약 </a:t>
            </a:r>
            <a:r>
              <a:rPr lang="en-US" altLang="ko-KR" sz="1100" dirty="0"/>
              <a:t>(</a:t>
            </a:r>
            <a:r>
              <a:rPr lang="en-US" altLang="ko-KR" sz="1100" dirty="0" err="1"/>
              <a:t>profit_percentage</a:t>
            </a:r>
            <a:r>
              <a:rPr lang="en-US" altLang="ko-KR" sz="1100" dirty="0"/>
              <a:t> &gt;= 10) or (</a:t>
            </a:r>
            <a:r>
              <a:rPr lang="en-US" altLang="ko-KR" sz="1100" dirty="0" err="1"/>
              <a:t>profit_money</a:t>
            </a:r>
            <a:r>
              <a:rPr lang="en-US" altLang="ko-KR" sz="1100" dirty="0"/>
              <a:t> &gt;= 500) → </a:t>
            </a:r>
            <a:r>
              <a:rPr lang="ko-KR" altLang="en-US" sz="1100" dirty="0"/>
              <a:t>주식 투자를 잘한 것이다</a:t>
            </a:r>
            <a:r>
              <a:rPr lang="en-US" altLang="ko-KR" sz="1100" dirty="0"/>
              <a:t>.</a:t>
            </a:r>
            <a:endParaRPr lang="en-US" altLang="ko-K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7118" y="3291357"/>
            <a:ext cx="57279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38" r="51847" b="50000"/>
          <a:stretch/>
        </p:blipFill>
        <p:spPr bwMode="auto">
          <a:xfrm>
            <a:off x="267612" y="3254727"/>
            <a:ext cx="7709177" cy="1583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7124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939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연습문제</a:t>
            </a:r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endParaRPr lang="ko-KR" altLang="en-US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96216" y="1014882"/>
            <a:ext cx="8582025" cy="5843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smtClean="0"/>
              <a:t>6. </a:t>
            </a:r>
            <a:r>
              <a:rPr lang="ko-KR" altLang="en-US" sz="1600" dirty="0"/>
              <a:t>다음 요구사항에 따라 프로그램을 </a:t>
            </a:r>
            <a:r>
              <a:rPr lang="ko-KR" altLang="en-US" sz="1600" dirty="0" err="1"/>
              <a:t>작성해보시오</a:t>
            </a:r>
            <a:r>
              <a:rPr lang="en-US" altLang="ko-KR" sz="1600" dirty="0"/>
              <a:t>.</a:t>
            </a:r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</p:txBody>
      </p:sp>
      <p:sp>
        <p:nvSpPr>
          <p:cNvPr id="11" name="직사각형 10"/>
          <p:cNvSpPr/>
          <p:nvPr/>
        </p:nvSpPr>
        <p:spPr bwMode="auto">
          <a:xfrm>
            <a:off x="467119" y="1440299"/>
            <a:ext cx="5703943" cy="161045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100"/>
              <a:t>I </a:t>
            </a:r>
            <a:r>
              <a:rPr lang="ko-KR" altLang="en-US" sz="1100"/>
              <a:t>요구사항 </a:t>
            </a:r>
            <a:r>
              <a:rPr lang="en-US" altLang="ko-KR" sz="1100"/>
              <a:t>I</a:t>
            </a:r>
          </a:p>
          <a:p>
            <a:r>
              <a:rPr lang="ko-KR" altLang="en-US" sz="1100"/>
              <a:t>학과 사무실에서 컴퓨터과학과 </a:t>
            </a:r>
            <a:r>
              <a:rPr lang="en-US" altLang="ko-KR" sz="1100"/>
              <a:t>4</a:t>
            </a:r>
            <a:r>
              <a:rPr lang="ko-KR" altLang="en-US" sz="1100"/>
              <a:t>학년 학생들에게 졸업에 관한 문자 메시지를 보낸다고</a:t>
            </a:r>
          </a:p>
          <a:p>
            <a:r>
              <a:rPr lang="ko-KR" altLang="en-US" sz="1100"/>
              <a:t>한다</a:t>
            </a:r>
            <a:r>
              <a:rPr lang="en-US" altLang="ko-KR" sz="1100"/>
              <a:t>. </a:t>
            </a:r>
            <a:r>
              <a:rPr lang="ko-KR" altLang="en-US" sz="1100"/>
              <a:t>수지는 컴퓨터과학과 </a:t>
            </a:r>
            <a:r>
              <a:rPr lang="en-US" altLang="ko-KR" sz="1100"/>
              <a:t>3</a:t>
            </a:r>
            <a:r>
              <a:rPr lang="ko-KR" altLang="en-US" sz="1100"/>
              <a:t>학년 학생이다</a:t>
            </a:r>
            <a:r>
              <a:rPr lang="en-US" altLang="ko-KR" sz="1100"/>
              <a:t>. </a:t>
            </a:r>
            <a:r>
              <a:rPr lang="ko-KR" altLang="en-US" sz="1100"/>
              <a:t>수지에게도 문자가 오는지 여부를 부울식</a:t>
            </a:r>
          </a:p>
          <a:p>
            <a:r>
              <a:rPr lang="ko-KR" altLang="en-US" sz="1100"/>
              <a:t>을 통해 확인해보자</a:t>
            </a:r>
            <a:r>
              <a:rPr lang="en-US" altLang="ko-KR" sz="1100"/>
              <a:t>.</a:t>
            </a:r>
          </a:p>
          <a:p>
            <a:endParaRPr lang="en-US" altLang="ko-KR" sz="1100"/>
          </a:p>
          <a:p>
            <a:r>
              <a:rPr lang="en-US" altLang="ko-KR" sz="1100"/>
              <a:t>I </a:t>
            </a:r>
            <a:r>
              <a:rPr lang="ko-KR" altLang="en-US" sz="1100"/>
              <a:t>문제 해결 알고리즘 </a:t>
            </a:r>
            <a:r>
              <a:rPr lang="en-US" altLang="ko-KR" sz="1100"/>
              <a:t>I</a:t>
            </a:r>
          </a:p>
          <a:p>
            <a:r>
              <a:rPr lang="ko-KR" altLang="en-US" sz="1100"/>
              <a:t>학과 </a:t>
            </a:r>
            <a:r>
              <a:rPr lang="en-US" altLang="ko-KR" sz="1100"/>
              <a:t>= computer science</a:t>
            </a:r>
          </a:p>
          <a:p>
            <a:r>
              <a:rPr lang="ko-KR" altLang="en-US" sz="1100"/>
              <a:t>학년 </a:t>
            </a:r>
            <a:r>
              <a:rPr lang="en-US" altLang="ko-KR" sz="1100"/>
              <a:t>= 3</a:t>
            </a:r>
          </a:p>
          <a:p>
            <a:r>
              <a:rPr lang="en-US" altLang="ko-KR" sz="1100"/>
              <a:t>if (major == 'computer science') and (grade == 4)</a:t>
            </a:r>
            <a:r>
              <a:rPr lang="ko-KR" altLang="en-US" sz="1100"/>
              <a:t>가 → 문자가 온다</a:t>
            </a:r>
            <a:r>
              <a:rPr lang="en-US" altLang="ko-KR" sz="1100"/>
              <a:t>.</a:t>
            </a:r>
            <a:endParaRPr lang="en-US" altLang="ko-KR" sz="11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7119" y="3189338"/>
            <a:ext cx="60988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9" t="53818" r="43903" b="34973"/>
          <a:stretch/>
        </p:blipFill>
        <p:spPr bwMode="auto">
          <a:xfrm>
            <a:off x="324196" y="3191597"/>
            <a:ext cx="7446320" cy="1729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200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939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연습문제</a:t>
            </a:r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endParaRPr lang="ko-KR" altLang="en-US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18983" y="586257"/>
            <a:ext cx="8582025" cy="5843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1600" dirty="0"/>
          </a:p>
          <a:p>
            <a:pPr algn="l"/>
            <a:r>
              <a:rPr lang="en-US" altLang="ko-KR" sz="1600" dirty="0" smtClean="0"/>
              <a:t>7. </a:t>
            </a:r>
            <a:r>
              <a:rPr lang="ko-KR" altLang="en-US" sz="1600" dirty="0"/>
              <a:t>다음 요구사항에 따라 프로그램을 </a:t>
            </a:r>
            <a:r>
              <a:rPr lang="ko-KR" altLang="en-US" sz="1600" dirty="0" err="1"/>
              <a:t>작성해보시오</a:t>
            </a:r>
            <a:r>
              <a:rPr lang="en-US" altLang="ko-KR" sz="1600" dirty="0"/>
              <a:t>.</a:t>
            </a:r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</p:txBody>
      </p:sp>
      <p:sp>
        <p:nvSpPr>
          <p:cNvPr id="12" name="직사각형 11"/>
          <p:cNvSpPr/>
          <p:nvPr/>
        </p:nvSpPr>
        <p:spPr bwMode="auto">
          <a:xfrm>
            <a:off x="553981" y="1259020"/>
            <a:ext cx="5703942" cy="1219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100"/>
              <a:t>I </a:t>
            </a:r>
            <a:r>
              <a:rPr lang="ko-KR" altLang="en-US" sz="1100"/>
              <a:t>요구사항 </a:t>
            </a:r>
            <a:r>
              <a:rPr lang="en-US" altLang="ko-KR" sz="1100"/>
              <a:t>I</a:t>
            </a:r>
          </a:p>
          <a:p>
            <a:r>
              <a:rPr lang="ko-KR" altLang="en-US" sz="1100"/>
              <a:t>어느 한 옷가게의 코트의 정가는 </a:t>
            </a:r>
            <a:r>
              <a:rPr lang="en-US" altLang="ko-KR" sz="1100"/>
              <a:t>33,000</a:t>
            </a:r>
            <a:r>
              <a:rPr lang="ko-KR" altLang="en-US" sz="1100"/>
              <a:t>원이다</a:t>
            </a:r>
            <a:r>
              <a:rPr lang="en-US" altLang="ko-KR" sz="1100"/>
              <a:t>. </a:t>
            </a:r>
            <a:r>
              <a:rPr lang="ko-KR" altLang="en-US" sz="1100"/>
              <a:t>이 옷가게에서 고</a:t>
            </a:r>
            <a:r>
              <a:rPr lang="en-US" altLang="ko-KR" sz="1100"/>
              <a:t>3 </a:t>
            </a:r>
            <a:r>
              <a:rPr lang="ko-KR" altLang="en-US" sz="1100"/>
              <a:t>학생들에게는 </a:t>
            </a:r>
            <a:r>
              <a:rPr lang="en-US" altLang="ko-KR" sz="1100"/>
              <a:t>10%</a:t>
            </a:r>
          </a:p>
          <a:p>
            <a:r>
              <a:rPr lang="ko-KR" altLang="en-US" sz="1100"/>
              <a:t>할인을 해주고 있다</a:t>
            </a:r>
            <a:r>
              <a:rPr lang="en-US" altLang="ko-KR" sz="1100"/>
              <a:t>. </a:t>
            </a:r>
            <a:r>
              <a:rPr lang="ko-KR" altLang="en-US" sz="1100"/>
              <a:t>고</a:t>
            </a:r>
            <a:r>
              <a:rPr lang="en-US" altLang="ko-KR" sz="1100"/>
              <a:t>3 </a:t>
            </a:r>
            <a:r>
              <a:rPr lang="ko-KR" altLang="en-US" sz="1100"/>
              <a:t>학생인지 아닌지를 입력받아 고</a:t>
            </a:r>
            <a:r>
              <a:rPr lang="en-US" altLang="ko-KR" sz="1100"/>
              <a:t>3 </a:t>
            </a:r>
            <a:r>
              <a:rPr lang="ko-KR" altLang="en-US" sz="1100"/>
              <a:t>학생이면 할인해주는 프로그</a:t>
            </a:r>
          </a:p>
          <a:p>
            <a:r>
              <a:rPr lang="ko-KR" altLang="en-US" sz="1100"/>
              <a:t>램을 작성해보자</a:t>
            </a:r>
            <a:r>
              <a:rPr lang="en-US" altLang="ko-KR" sz="1100"/>
              <a:t>.</a:t>
            </a:r>
          </a:p>
          <a:p>
            <a:endParaRPr lang="en-US" altLang="ko-KR" sz="1100"/>
          </a:p>
          <a:p>
            <a:r>
              <a:rPr lang="en-US" altLang="ko-KR" sz="1100"/>
              <a:t>I </a:t>
            </a:r>
            <a:r>
              <a:rPr lang="ko-KR" altLang="en-US" sz="1100"/>
              <a:t>문제 해결 알고리즘 </a:t>
            </a:r>
            <a:r>
              <a:rPr lang="en-US" altLang="ko-KR" sz="1100"/>
              <a:t>I</a:t>
            </a:r>
          </a:p>
          <a:p>
            <a:r>
              <a:rPr lang="en-US" altLang="ko-KR" sz="1100"/>
              <a:t>if </a:t>
            </a:r>
            <a:r>
              <a:rPr lang="ko-KR" altLang="en-US" sz="1100"/>
              <a:t>학년 </a:t>
            </a:r>
            <a:r>
              <a:rPr lang="en-US" altLang="ko-KR" sz="1100"/>
              <a:t>== 3 </a:t>
            </a:r>
            <a:r>
              <a:rPr lang="ko-KR" altLang="en-US" sz="1100"/>
              <a:t>→ 총금액의 </a:t>
            </a:r>
            <a:r>
              <a:rPr lang="en-US" altLang="ko-KR" sz="1100"/>
              <a:t>10%</a:t>
            </a:r>
            <a:r>
              <a:rPr lang="ko-KR" altLang="en-US" sz="1100"/>
              <a:t>를 할인해준다</a:t>
            </a:r>
            <a:r>
              <a:rPr lang="en-US" altLang="ko-KR" sz="1100"/>
              <a:t>.</a:t>
            </a:r>
            <a:endParaRPr lang="en-US" altLang="ko-KR" sz="11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53981" y="2541720"/>
            <a:ext cx="685000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7" t="54867" r="27771" b="31756"/>
          <a:stretch/>
        </p:blipFill>
        <p:spPr bwMode="auto">
          <a:xfrm>
            <a:off x="271980" y="2652326"/>
            <a:ext cx="8310542" cy="1695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2799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939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연습문제</a:t>
            </a:r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endParaRPr lang="ko-KR" altLang="en-US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18983" y="586257"/>
            <a:ext cx="8582025" cy="5843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1600" dirty="0"/>
          </a:p>
          <a:p>
            <a:pPr algn="l"/>
            <a:r>
              <a:rPr lang="en-US" altLang="ko-KR" sz="1600" dirty="0" smtClean="0"/>
              <a:t>8. </a:t>
            </a:r>
            <a:r>
              <a:rPr lang="ko-KR" altLang="en-US" sz="1600" dirty="0"/>
              <a:t>다음 요구사항에 따라 프로그램을 </a:t>
            </a:r>
            <a:r>
              <a:rPr lang="ko-KR" altLang="en-US" sz="1600" dirty="0" err="1"/>
              <a:t>작성해보시오</a:t>
            </a:r>
            <a:r>
              <a:rPr lang="en-US" altLang="ko-KR" sz="1600" dirty="0"/>
              <a:t>.</a:t>
            </a:r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</p:txBody>
      </p:sp>
      <p:sp>
        <p:nvSpPr>
          <p:cNvPr id="12" name="직사각형 11"/>
          <p:cNvSpPr/>
          <p:nvPr/>
        </p:nvSpPr>
        <p:spPr bwMode="auto">
          <a:xfrm>
            <a:off x="563506" y="1333499"/>
            <a:ext cx="5703942" cy="12287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100"/>
              <a:t>I </a:t>
            </a:r>
            <a:r>
              <a:rPr lang="ko-KR" altLang="en-US" sz="1100"/>
              <a:t>요구사항 </a:t>
            </a:r>
            <a:r>
              <a:rPr lang="en-US" altLang="ko-KR" sz="1100"/>
              <a:t>I</a:t>
            </a:r>
          </a:p>
          <a:p>
            <a:r>
              <a:rPr lang="ko-KR" altLang="en-US" sz="1100"/>
              <a:t>사과는 </a:t>
            </a:r>
            <a:r>
              <a:rPr lang="en-US" altLang="ko-KR" sz="1100"/>
              <a:t>1,000</a:t>
            </a:r>
            <a:r>
              <a:rPr lang="ko-KR" altLang="en-US" sz="1100"/>
              <a:t>원</a:t>
            </a:r>
            <a:r>
              <a:rPr lang="en-US" altLang="ko-KR" sz="1100"/>
              <a:t>, </a:t>
            </a:r>
            <a:r>
              <a:rPr lang="ko-KR" altLang="en-US" sz="1100"/>
              <a:t>포도는 </a:t>
            </a:r>
            <a:r>
              <a:rPr lang="en-US" altLang="ko-KR" sz="1100"/>
              <a:t>3,000</a:t>
            </a:r>
            <a:r>
              <a:rPr lang="ko-KR" altLang="en-US" sz="1100"/>
              <a:t>원</a:t>
            </a:r>
            <a:r>
              <a:rPr lang="en-US" altLang="ko-KR" sz="1100"/>
              <a:t>, </a:t>
            </a:r>
            <a:r>
              <a:rPr lang="ko-KR" altLang="en-US" sz="1100"/>
              <a:t>배는 </a:t>
            </a:r>
            <a:r>
              <a:rPr lang="en-US" altLang="ko-KR" sz="1100"/>
              <a:t>2,000</a:t>
            </a:r>
            <a:r>
              <a:rPr lang="ko-KR" altLang="en-US" sz="1100"/>
              <a:t>원</a:t>
            </a:r>
            <a:r>
              <a:rPr lang="en-US" altLang="ko-KR" sz="1100"/>
              <a:t>, </a:t>
            </a:r>
            <a:r>
              <a:rPr lang="ko-KR" altLang="en-US" sz="1100"/>
              <a:t>귤은 </a:t>
            </a:r>
            <a:r>
              <a:rPr lang="en-US" altLang="ko-KR" sz="1100"/>
              <a:t>500</a:t>
            </a:r>
            <a:r>
              <a:rPr lang="ko-KR" altLang="en-US" sz="1100"/>
              <a:t>원에 파는 과일가게가 있다</a:t>
            </a:r>
            <a:r>
              <a:rPr lang="en-US" altLang="ko-KR" sz="1100"/>
              <a:t>.</a:t>
            </a:r>
          </a:p>
          <a:p>
            <a:r>
              <a:rPr lang="ko-KR" altLang="en-US" sz="1100"/>
              <a:t>이 가게는 포도를 </a:t>
            </a:r>
            <a:r>
              <a:rPr lang="en-US" altLang="ko-KR" sz="1100"/>
              <a:t>3</a:t>
            </a:r>
            <a:r>
              <a:rPr lang="ko-KR" altLang="en-US" sz="1100"/>
              <a:t>송이 이상 사면 총금액의 </a:t>
            </a:r>
            <a:r>
              <a:rPr lang="en-US" altLang="ko-KR" sz="1100"/>
              <a:t>10%</a:t>
            </a:r>
            <a:r>
              <a:rPr lang="ko-KR" altLang="en-US" sz="1100"/>
              <a:t>를 할인해준다</a:t>
            </a:r>
            <a:r>
              <a:rPr lang="en-US" altLang="ko-KR" sz="1100"/>
              <a:t>. </a:t>
            </a:r>
            <a:r>
              <a:rPr lang="ko-KR" altLang="en-US" sz="1100"/>
              <a:t>이때</a:t>
            </a:r>
            <a:r>
              <a:rPr lang="en-US" altLang="ko-KR" sz="1100"/>
              <a:t>, </a:t>
            </a:r>
            <a:r>
              <a:rPr lang="ko-KR" altLang="en-US" sz="1100"/>
              <a:t>총금액을 계산해</a:t>
            </a:r>
          </a:p>
          <a:p>
            <a:r>
              <a:rPr lang="ko-KR" altLang="en-US" sz="1100"/>
              <a:t>주는 프로그램을 작성해보자</a:t>
            </a:r>
            <a:r>
              <a:rPr lang="en-US" altLang="ko-KR" sz="1100"/>
              <a:t>.</a:t>
            </a:r>
          </a:p>
          <a:p>
            <a:endParaRPr lang="en-US" altLang="ko-KR" sz="1100"/>
          </a:p>
          <a:p>
            <a:r>
              <a:rPr lang="en-US" altLang="ko-KR" sz="1100"/>
              <a:t>I </a:t>
            </a:r>
            <a:r>
              <a:rPr lang="ko-KR" altLang="en-US" sz="1100"/>
              <a:t>문제 해결 알고리즘 </a:t>
            </a:r>
            <a:r>
              <a:rPr lang="en-US" altLang="ko-KR" sz="1100"/>
              <a:t>I</a:t>
            </a:r>
          </a:p>
          <a:p>
            <a:r>
              <a:rPr lang="en-US" altLang="ko-KR" sz="1100"/>
              <a:t>if </a:t>
            </a:r>
            <a:r>
              <a:rPr lang="ko-KR" altLang="en-US" sz="1100"/>
              <a:t>포도의 개수 </a:t>
            </a:r>
            <a:r>
              <a:rPr lang="en-US" altLang="ko-KR" sz="1100"/>
              <a:t>&gt;= 3 </a:t>
            </a:r>
            <a:r>
              <a:rPr lang="ko-KR" altLang="en-US" sz="1100"/>
              <a:t>→ 총금액의 </a:t>
            </a:r>
            <a:r>
              <a:rPr lang="en-US" altLang="ko-KR" sz="1100"/>
              <a:t>10%</a:t>
            </a:r>
            <a:r>
              <a:rPr lang="ko-KR" altLang="en-US" sz="1100"/>
              <a:t>를 할인해준다</a:t>
            </a:r>
            <a:r>
              <a:rPr lang="en-US" altLang="ko-KR" sz="1100"/>
              <a:t>.</a:t>
            </a:r>
            <a:endParaRPr lang="en-US" altLang="ko-KR" sz="11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63506" y="2767541"/>
            <a:ext cx="718968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8" t="47336" r="36594" b="29572"/>
          <a:stretch/>
        </p:blipFill>
        <p:spPr bwMode="auto">
          <a:xfrm>
            <a:off x="498763" y="2750761"/>
            <a:ext cx="7503246" cy="267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4396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939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연습문제</a:t>
            </a:r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endParaRPr lang="ko-KR" altLang="en-US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18983" y="586257"/>
            <a:ext cx="8582025" cy="5843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1600" dirty="0"/>
          </a:p>
          <a:p>
            <a:pPr algn="l"/>
            <a:r>
              <a:rPr lang="en-US" altLang="ko-KR" sz="1600" dirty="0" smtClean="0"/>
              <a:t>9. </a:t>
            </a:r>
            <a:r>
              <a:rPr lang="ko-KR" altLang="en-US" sz="1600" dirty="0"/>
              <a:t>다음 요구사항에 따라 프로그램을 </a:t>
            </a:r>
            <a:r>
              <a:rPr lang="ko-KR" altLang="en-US" sz="1600" dirty="0" err="1"/>
              <a:t>작성해보시오</a:t>
            </a:r>
            <a:r>
              <a:rPr lang="en-US" altLang="ko-KR" sz="1600" dirty="0"/>
              <a:t>.</a:t>
            </a:r>
          </a:p>
          <a:p>
            <a:pPr algn="l"/>
            <a:endParaRPr lang="en-US" altLang="ko-KR" sz="1600" dirty="0"/>
          </a:p>
        </p:txBody>
      </p:sp>
      <p:sp>
        <p:nvSpPr>
          <p:cNvPr id="13" name="직사각형 12"/>
          <p:cNvSpPr/>
          <p:nvPr/>
        </p:nvSpPr>
        <p:spPr bwMode="auto">
          <a:xfrm>
            <a:off x="563506" y="1326353"/>
            <a:ext cx="5703942" cy="199878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100"/>
              <a:t>I </a:t>
            </a:r>
            <a:r>
              <a:rPr lang="ko-KR" altLang="en-US" sz="1100"/>
              <a:t>요구사항 </a:t>
            </a:r>
            <a:r>
              <a:rPr lang="en-US" altLang="ko-KR" sz="1100"/>
              <a:t>I</a:t>
            </a:r>
          </a:p>
          <a:p>
            <a:r>
              <a:rPr lang="ko-KR" altLang="en-US" sz="1100"/>
              <a:t>파이 은행의 한 자동입출금 기계에서 입금할 때</a:t>
            </a:r>
            <a:r>
              <a:rPr lang="en-US" altLang="ko-KR" sz="1100"/>
              <a:t>, </a:t>
            </a:r>
            <a:r>
              <a:rPr lang="ko-KR" altLang="en-US" sz="1100"/>
              <a:t>파이 은행의 계좌를 가진 통장이나 카</a:t>
            </a:r>
          </a:p>
          <a:p>
            <a:r>
              <a:rPr lang="ko-KR" altLang="en-US" sz="1100"/>
              <a:t>드를 이용해서 현금으로만 입금이 가능하다</a:t>
            </a:r>
            <a:r>
              <a:rPr lang="en-US" altLang="ko-KR" sz="1100"/>
              <a:t>. </a:t>
            </a:r>
            <a:r>
              <a:rPr lang="ko-KR" altLang="en-US" sz="1100"/>
              <a:t>수지는 파이 은행의 계좌를 가진 카드를</a:t>
            </a:r>
          </a:p>
          <a:p>
            <a:r>
              <a:rPr lang="ko-KR" altLang="en-US" sz="1100"/>
              <a:t>이용해서 수표를 입금하려 할 때</a:t>
            </a:r>
            <a:r>
              <a:rPr lang="en-US" altLang="ko-KR" sz="1100"/>
              <a:t>, </a:t>
            </a:r>
            <a:r>
              <a:rPr lang="ko-KR" altLang="en-US" sz="1100"/>
              <a:t>입금 가능 여부를 부울식을 통해 확인해보자</a:t>
            </a:r>
            <a:r>
              <a:rPr lang="en-US" altLang="ko-KR" sz="1100"/>
              <a:t>.</a:t>
            </a:r>
          </a:p>
          <a:p>
            <a:endParaRPr lang="en-US" altLang="ko-KR" sz="1100"/>
          </a:p>
          <a:p>
            <a:r>
              <a:rPr lang="en-US" altLang="ko-KR" sz="1100"/>
              <a:t>I </a:t>
            </a:r>
            <a:r>
              <a:rPr lang="ko-KR" altLang="en-US" sz="1100"/>
              <a:t>문제 해결 알고리즘 </a:t>
            </a:r>
            <a:r>
              <a:rPr lang="en-US" altLang="ko-KR" sz="1100"/>
              <a:t>I</a:t>
            </a:r>
          </a:p>
          <a:p>
            <a:r>
              <a:rPr lang="en-US" altLang="ko-KR" sz="1100"/>
              <a:t>• </a:t>
            </a:r>
            <a:r>
              <a:rPr lang="ko-KR" altLang="en-US" sz="1100"/>
              <a:t>은행 이름 </a:t>
            </a:r>
            <a:r>
              <a:rPr lang="en-US" altLang="ko-KR" sz="1100"/>
              <a:t>= </a:t>
            </a:r>
            <a:r>
              <a:rPr lang="ko-KR" altLang="en-US" sz="1100"/>
              <a:t>파이</a:t>
            </a:r>
          </a:p>
          <a:p>
            <a:r>
              <a:rPr lang="en-US" altLang="ko-KR" sz="1100"/>
              <a:t>• </a:t>
            </a:r>
            <a:r>
              <a:rPr lang="ko-KR" altLang="en-US" sz="1100"/>
              <a:t>방법 </a:t>
            </a:r>
            <a:r>
              <a:rPr lang="en-US" altLang="ko-KR" sz="1100"/>
              <a:t>= </a:t>
            </a:r>
            <a:r>
              <a:rPr lang="ko-KR" altLang="en-US" sz="1100"/>
              <a:t>카드</a:t>
            </a:r>
          </a:p>
          <a:p>
            <a:r>
              <a:rPr lang="en-US" altLang="ko-KR" sz="1100"/>
              <a:t>• </a:t>
            </a:r>
            <a:r>
              <a:rPr lang="ko-KR" altLang="en-US" sz="1100"/>
              <a:t>돈</a:t>
            </a:r>
            <a:r>
              <a:rPr lang="en-US" altLang="ko-KR" sz="1100"/>
              <a:t>_</a:t>
            </a:r>
            <a:r>
              <a:rPr lang="ko-KR" altLang="en-US" sz="1100"/>
              <a:t>수표 </a:t>
            </a:r>
            <a:r>
              <a:rPr lang="en-US" altLang="ko-KR" sz="1100"/>
              <a:t>= </a:t>
            </a:r>
            <a:r>
              <a:rPr lang="ko-KR" altLang="en-US" sz="1100"/>
              <a:t>수표</a:t>
            </a:r>
          </a:p>
          <a:p>
            <a:r>
              <a:rPr lang="en-US" altLang="ko-KR" sz="1100"/>
              <a:t>if (bank_name == ‘</a:t>
            </a:r>
            <a:r>
              <a:rPr lang="ko-KR" altLang="en-US" sz="1100"/>
              <a:t>파이’</a:t>
            </a:r>
            <a:r>
              <a:rPr lang="en-US" altLang="ko-KR" sz="1100"/>
              <a:t>) and ((way == ‘card’) or (way == ‘bankbook’)) and</a:t>
            </a:r>
          </a:p>
          <a:p>
            <a:r>
              <a:rPr lang="en-US" altLang="ko-KR" sz="1100"/>
              <a:t>(check_money == ‘money’)</a:t>
            </a:r>
            <a:r>
              <a:rPr lang="ko-KR" altLang="en-US" sz="1100"/>
              <a:t>가 참이라면</a:t>
            </a:r>
            <a:r>
              <a:rPr lang="en-US" altLang="ko-KR" sz="1100"/>
              <a:t>, </a:t>
            </a:r>
            <a:r>
              <a:rPr lang="ko-KR" altLang="en-US" sz="1100"/>
              <a:t>입금할 수 있다</a:t>
            </a:r>
            <a:r>
              <a:rPr lang="en-US" altLang="ko-KR" sz="1100"/>
              <a:t>.</a:t>
            </a:r>
            <a:endParaRPr lang="en-US" altLang="ko-KR" sz="11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63506" y="3507816"/>
            <a:ext cx="79248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75" r="37192" b="57385"/>
          <a:stretch/>
        </p:blipFill>
        <p:spPr bwMode="auto">
          <a:xfrm>
            <a:off x="196292" y="3648400"/>
            <a:ext cx="8827406" cy="1713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877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939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연습문제</a:t>
            </a:r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endParaRPr lang="ko-KR" altLang="en-US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96216" y="1014882"/>
            <a:ext cx="8582025" cy="5843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smtClean="0"/>
              <a:t>10.  </a:t>
            </a:r>
            <a:r>
              <a:rPr lang="ko-KR" altLang="en-US" sz="1600" dirty="0"/>
              <a:t>다음 요구사항에 따라 프로그램을 </a:t>
            </a:r>
            <a:r>
              <a:rPr lang="ko-KR" altLang="en-US" sz="1600" dirty="0" err="1"/>
              <a:t>작성해보시오</a:t>
            </a:r>
            <a:r>
              <a:rPr lang="en-US" altLang="ko-KR" sz="1600" dirty="0"/>
              <a:t>.</a:t>
            </a:r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</p:txBody>
      </p:sp>
      <p:sp>
        <p:nvSpPr>
          <p:cNvPr id="10" name="직사각형 9"/>
          <p:cNvSpPr/>
          <p:nvPr/>
        </p:nvSpPr>
        <p:spPr bwMode="auto">
          <a:xfrm>
            <a:off x="563506" y="1465366"/>
            <a:ext cx="5703943" cy="211418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100"/>
              <a:t>I </a:t>
            </a:r>
            <a:r>
              <a:rPr lang="ko-KR" altLang="en-US" sz="1100"/>
              <a:t>요구사항 </a:t>
            </a:r>
            <a:r>
              <a:rPr lang="en-US" altLang="ko-KR" sz="1100"/>
              <a:t>I</a:t>
            </a:r>
          </a:p>
          <a:p>
            <a:r>
              <a:rPr lang="ko-KR" altLang="en-US" sz="1100"/>
              <a:t>국가에서 치르는 한 자격증 시험이 있는데</a:t>
            </a:r>
            <a:r>
              <a:rPr lang="en-US" altLang="ko-KR" sz="1100"/>
              <a:t>, </a:t>
            </a:r>
            <a:r>
              <a:rPr lang="ko-KR" altLang="en-US" sz="1100"/>
              <a:t>이 자격증은 총 세 과목으로 이루어져 있다</a:t>
            </a:r>
            <a:r>
              <a:rPr lang="en-US" altLang="ko-KR" sz="1100"/>
              <a:t>.</a:t>
            </a:r>
          </a:p>
          <a:p>
            <a:r>
              <a:rPr lang="ko-KR" altLang="en-US" sz="1100"/>
              <a:t>합격을 위해서는 각 점수가 </a:t>
            </a:r>
            <a:r>
              <a:rPr lang="en-US" altLang="ko-KR" sz="1100"/>
              <a:t>60</a:t>
            </a:r>
            <a:r>
              <a:rPr lang="ko-KR" altLang="en-US" sz="1100"/>
              <a:t>점이 넘거나</a:t>
            </a:r>
            <a:r>
              <a:rPr lang="en-US" altLang="ko-KR" sz="1100"/>
              <a:t>, </a:t>
            </a:r>
            <a:r>
              <a:rPr lang="ko-KR" altLang="en-US" sz="1100"/>
              <a:t>평균이 </a:t>
            </a:r>
            <a:r>
              <a:rPr lang="en-US" altLang="ko-KR" sz="1100"/>
              <a:t>70</a:t>
            </a:r>
            <a:r>
              <a:rPr lang="ko-KR" altLang="en-US" sz="1100"/>
              <a:t>점 이상이어야 한다</a:t>
            </a:r>
            <a:r>
              <a:rPr lang="en-US" altLang="ko-KR" sz="1100"/>
              <a:t>. </a:t>
            </a:r>
            <a:r>
              <a:rPr lang="ko-KR" altLang="en-US" sz="1100"/>
              <a:t>민수는 각각</a:t>
            </a:r>
          </a:p>
          <a:p>
            <a:r>
              <a:rPr lang="en-US" altLang="ko-KR" sz="1100"/>
              <a:t>90</a:t>
            </a:r>
            <a:r>
              <a:rPr lang="ko-KR" altLang="en-US" sz="1100"/>
              <a:t>점</a:t>
            </a:r>
            <a:r>
              <a:rPr lang="en-US" altLang="ko-KR" sz="1100"/>
              <a:t>, 70</a:t>
            </a:r>
            <a:r>
              <a:rPr lang="ko-KR" altLang="en-US" sz="1100"/>
              <a:t>점</a:t>
            </a:r>
            <a:r>
              <a:rPr lang="en-US" altLang="ko-KR" sz="1100"/>
              <a:t>, 50</a:t>
            </a:r>
            <a:r>
              <a:rPr lang="ko-KR" altLang="en-US" sz="1100"/>
              <a:t>점을 받았을 때</a:t>
            </a:r>
            <a:r>
              <a:rPr lang="en-US" altLang="ko-KR" sz="1100"/>
              <a:t>, </a:t>
            </a:r>
            <a:r>
              <a:rPr lang="ko-KR" altLang="en-US" sz="1100"/>
              <a:t>이 자격증을 딸 수 있는지 부울식으로 확인해보자</a:t>
            </a:r>
            <a:r>
              <a:rPr lang="en-US" altLang="ko-KR" sz="1100"/>
              <a:t>.</a:t>
            </a:r>
          </a:p>
          <a:p>
            <a:endParaRPr lang="en-US" altLang="ko-KR" sz="1100"/>
          </a:p>
          <a:p>
            <a:r>
              <a:rPr lang="en-US" altLang="ko-KR" sz="1100"/>
              <a:t>I </a:t>
            </a:r>
            <a:r>
              <a:rPr lang="ko-KR" altLang="en-US" sz="1100"/>
              <a:t>문제 해결 알고리즘 </a:t>
            </a:r>
            <a:r>
              <a:rPr lang="en-US" altLang="ko-KR" sz="1100"/>
              <a:t>I</a:t>
            </a:r>
          </a:p>
          <a:p>
            <a:r>
              <a:rPr lang="en-US" altLang="ko-KR" sz="1100"/>
              <a:t>1</a:t>
            </a:r>
            <a:r>
              <a:rPr lang="ko-KR" altLang="en-US" sz="1100"/>
              <a:t>과목 </a:t>
            </a:r>
            <a:r>
              <a:rPr lang="en-US" altLang="ko-KR" sz="1100"/>
              <a:t>= 90</a:t>
            </a:r>
          </a:p>
          <a:p>
            <a:r>
              <a:rPr lang="en-US" altLang="ko-KR" sz="1100"/>
              <a:t>2</a:t>
            </a:r>
            <a:r>
              <a:rPr lang="ko-KR" altLang="en-US" sz="1100"/>
              <a:t>과목 </a:t>
            </a:r>
            <a:r>
              <a:rPr lang="en-US" altLang="ko-KR" sz="1100"/>
              <a:t>= 70</a:t>
            </a:r>
          </a:p>
          <a:p>
            <a:r>
              <a:rPr lang="en-US" altLang="ko-KR" sz="1100"/>
              <a:t>3</a:t>
            </a:r>
            <a:r>
              <a:rPr lang="ko-KR" altLang="en-US" sz="1100"/>
              <a:t>과목 </a:t>
            </a:r>
            <a:r>
              <a:rPr lang="en-US" altLang="ko-KR" sz="1100"/>
              <a:t>= 50</a:t>
            </a:r>
          </a:p>
          <a:p>
            <a:r>
              <a:rPr lang="en-US" altLang="ko-KR" sz="1100"/>
              <a:t>if ((object_one &gt;= 60) and (object_two &gt;= 60) and</a:t>
            </a:r>
          </a:p>
          <a:p>
            <a:r>
              <a:rPr lang="en-US" altLang="ko-KR" sz="1100"/>
              <a:t>(object_three &gt;= 60)) or ((object_one+object_two+object_three)/3 &gt;= 70)</a:t>
            </a:r>
          </a:p>
          <a:p>
            <a:r>
              <a:rPr lang="ko-KR" altLang="en-US" sz="1100"/>
              <a:t>→ 자격증을 딸 수 있다</a:t>
            </a:r>
            <a:r>
              <a:rPr lang="en-US" altLang="ko-KR" sz="1100"/>
              <a:t>.</a:t>
            </a:r>
            <a:endParaRPr lang="en-US" altLang="ko-KR" sz="11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63506" y="3718131"/>
            <a:ext cx="69701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6022" r="23405" b="50000"/>
          <a:stretch/>
        </p:blipFill>
        <p:spPr bwMode="auto">
          <a:xfrm>
            <a:off x="196215" y="3690656"/>
            <a:ext cx="8769765" cy="1280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2182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5-1] </a:t>
            </a:r>
            <a:endParaRPr lang="ko-KR" altLang="en-US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12" name="내용 개체 틀 2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7434" y="1002905"/>
            <a:ext cx="7759700" cy="3674603"/>
          </a:xfrm>
          <a:prstGeom prst="rect">
            <a:avLst/>
          </a:prstGeom>
        </p:spPr>
      </p:pic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196216" y="5142465"/>
            <a:ext cx="7667625" cy="1051813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0000" tIns="252000" rIns="180000" bIns="4680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eaLnBrk="0" latinLnBrk="0" hangingPunct="0">
              <a:defRPr sz="1100" b="1" u="sng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HY울릉도M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5pPr>
            <a:lvl6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6pPr>
            <a:lvl7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7pPr>
            <a:lvl8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8pPr>
            <a:lvl9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9pPr>
          </a:lstStyle>
          <a:p>
            <a:endParaRPr lang="ko-KR" altLang="en-US" sz="1200" b="0" u="none" spc="-60" dirty="0">
              <a:solidFill>
                <a:srgbClr val="FF0000"/>
              </a:solidFill>
            </a:endParaRPr>
          </a:p>
        </p:txBody>
      </p:sp>
      <p:sp>
        <p:nvSpPr>
          <p:cNvPr id="10" name="내용 개체 틀 1"/>
          <p:cNvSpPr txBox="1">
            <a:spLocks/>
          </p:cNvSpPr>
          <p:nvPr/>
        </p:nvSpPr>
        <p:spPr>
          <a:xfrm>
            <a:off x="196217" y="4820715"/>
            <a:ext cx="7886700" cy="38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+mj-ea"/>
              </a:rPr>
              <a:t>프로그램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540" b="86376"/>
          <a:stretch/>
        </p:blipFill>
        <p:spPr bwMode="auto">
          <a:xfrm>
            <a:off x="196217" y="4444972"/>
            <a:ext cx="4414057" cy="2050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6771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5-2]</a:t>
            </a:r>
            <a:endParaRPr lang="ko-KR" altLang="en-US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16" name="내용 개체 틀 2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6138" y="1249187"/>
            <a:ext cx="7759700" cy="2942196"/>
          </a:xfrm>
          <a:prstGeom prst="rect">
            <a:avLst/>
          </a:prstGeom>
        </p:spPr>
      </p:pic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744537" y="5226151"/>
            <a:ext cx="7667625" cy="121844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0000" tIns="252000" rIns="180000" bIns="4680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eaLnBrk="0" latinLnBrk="0" hangingPunct="0">
              <a:defRPr sz="1100" b="1" u="sng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HY울릉도M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5pPr>
            <a:lvl6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6pPr>
            <a:lvl7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7pPr>
            <a:lvl8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8pPr>
            <a:lvl9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9pPr>
          </a:lstStyle>
          <a:p>
            <a:endParaRPr lang="ko-KR" altLang="en-US" sz="1200" b="0" u="none" spc="-60" dirty="0">
              <a:solidFill>
                <a:srgbClr val="FF0000"/>
              </a:solidFill>
            </a:endParaRPr>
          </a:p>
        </p:txBody>
      </p:sp>
      <p:sp>
        <p:nvSpPr>
          <p:cNvPr id="10" name="내용 개체 틀 1"/>
          <p:cNvSpPr txBox="1">
            <a:spLocks/>
          </p:cNvSpPr>
          <p:nvPr/>
        </p:nvSpPr>
        <p:spPr>
          <a:xfrm>
            <a:off x="744538" y="4772607"/>
            <a:ext cx="7886700" cy="38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+mj-ea"/>
              </a:rPr>
              <a:t>프로그램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47" t="67195" r="17242" b="20798"/>
          <a:stretch/>
        </p:blipFill>
        <p:spPr bwMode="auto">
          <a:xfrm>
            <a:off x="744538" y="5159964"/>
            <a:ext cx="5506445" cy="1218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1790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5-3]</a:t>
            </a:r>
            <a:endParaRPr lang="ko-KR" altLang="en-US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18" name="내용 개체 틀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650" y="1176515"/>
            <a:ext cx="7759700" cy="284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7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5-3]</a:t>
            </a:r>
            <a:endParaRPr lang="ko-KR" altLang="en-US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14" name="내용 개체 틀 2"/>
          <p:cNvSpPr txBox="1">
            <a:spLocks/>
          </p:cNvSpPr>
          <p:nvPr/>
        </p:nvSpPr>
        <p:spPr bwMode="auto">
          <a:xfrm>
            <a:off x="529106" y="1481598"/>
            <a:ext cx="7667625" cy="1644092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0000" tIns="252000" rIns="180000" bIns="4680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eaLnBrk="0" latinLnBrk="0" hangingPunct="0">
              <a:defRPr sz="1100" b="1" u="sng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HY울릉도M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5pPr>
            <a:lvl6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6pPr>
            <a:lvl7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7pPr>
            <a:lvl8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8pPr>
            <a:lvl9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9pPr>
          </a:lstStyle>
          <a:p>
            <a:endParaRPr lang="ko-KR" altLang="en-US" sz="1200" b="0" u="none" spc="-60" dirty="0">
              <a:solidFill>
                <a:srgbClr val="FF0000"/>
              </a:solidFill>
            </a:endParaRPr>
          </a:p>
        </p:txBody>
      </p:sp>
      <p:sp>
        <p:nvSpPr>
          <p:cNvPr id="15" name="내용 개체 틀 1"/>
          <p:cNvSpPr txBox="1">
            <a:spLocks/>
          </p:cNvSpPr>
          <p:nvPr/>
        </p:nvSpPr>
        <p:spPr>
          <a:xfrm>
            <a:off x="529107" y="1176515"/>
            <a:ext cx="7886700" cy="38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atin typeface="+mj-ea"/>
              </a:rPr>
              <a:t>프로그램</a:t>
            </a:r>
            <a:endParaRPr lang="ko-KR" altLang="en-US" dirty="0"/>
          </a:p>
        </p:txBody>
      </p:sp>
      <p:sp>
        <p:nvSpPr>
          <p:cNvPr id="16" name="내용 개체 틀 2"/>
          <p:cNvSpPr txBox="1">
            <a:spLocks/>
          </p:cNvSpPr>
          <p:nvPr/>
        </p:nvSpPr>
        <p:spPr bwMode="auto">
          <a:xfrm>
            <a:off x="529106" y="4240086"/>
            <a:ext cx="7667625" cy="1032196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0000" tIns="252000" rIns="180000" bIns="4680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eaLnBrk="0" latinLnBrk="0" hangingPunct="0">
              <a:defRPr sz="1100" b="1" u="sng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HY울릉도M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5pPr>
            <a:lvl6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6pPr>
            <a:lvl7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7pPr>
            <a:lvl8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8pPr>
            <a:lvl9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9pPr>
          </a:lstStyle>
          <a:p>
            <a:r>
              <a:rPr lang="en-US" altLang="ko-KR" b="0" u="none"/>
              <a:t>&gt;&gt;&gt;</a:t>
            </a:r>
          </a:p>
          <a:p>
            <a:r>
              <a:rPr lang="ko-KR" altLang="en-US" b="0" u="none"/>
              <a:t>동전의 면을 입력하시오 </a:t>
            </a:r>
            <a:r>
              <a:rPr lang="en-US" altLang="ko-KR" b="0" u="none"/>
              <a:t>(</a:t>
            </a:r>
            <a:r>
              <a:rPr lang="ko-KR" altLang="en-US" b="0" u="none"/>
              <a:t>앞</a:t>
            </a:r>
            <a:r>
              <a:rPr lang="en-US" altLang="ko-KR" b="0" u="none"/>
              <a:t>/</a:t>
            </a:r>
            <a:r>
              <a:rPr lang="ko-KR" altLang="en-US" b="0" u="none"/>
              <a:t>뒤</a:t>
            </a:r>
            <a:r>
              <a:rPr lang="en-US" altLang="ko-KR" b="0" u="none"/>
              <a:t>) : </a:t>
            </a:r>
            <a:r>
              <a:rPr lang="ko-KR" altLang="en-US" b="0" u="none"/>
              <a:t>앞</a:t>
            </a:r>
          </a:p>
          <a:p>
            <a:r>
              <a:rPr lang="ko-KR" altLang="en-US" b="0" u="none"/>
              <a:t>오늘의 저녁은 중국 요리 로 결정되었습니다</a:t>
            </a:r>
            <a:r>
              <a:rPr lang="en-US" altLang="ko-KR" b="0" u="none"/>
              <a:t>.</a:t>
            </a:r>
          </a:p>
          <a:p>
            <a:r>
              <a:rPr lang="en-US" altLang="ko-KR" b="0" u="none"/>
              <a:t>&gt;&gt;&gt;</a:t>
            </a:r>
            <a:endParaRPr kumimoji="0" lang="ko-KR" altLang="en-US" dirty="0">
              <a:solidFill>
                <a:schemeClr val="dk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7" name="내용 개체 틀 1"/>
          <p:cNvSpPr txBox="1">
            <a:spLocks/>
          </p:cNvSpPr>
          <p:nvPr/>
        </p:nvSpPr>
        <p:spPr>
          <a:xfrm>
            <a:off x="529107" y="3798918"/>
            <a:ext cx="7886700" cy="38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atin typeface="+mj-ea"/>
              </a:rPr>
              <a:t>테스트</a:t>
            </a:r>
            <a:endParaRPr lang="ko-KR" alt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87" t="64886" r="41626" b="20567"/>
          <a:stretch/>
        </p:blipFill>
        <p:spPr bwMode="auto">
          <a:xfrm>
            <a:off x="432262" y="1481598"/>
            <a:ext cx="4774543" cy="1903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5" t="18526" r="68042" b="69058"/>
          <a:stretch/>
        </p:blipFill>
        <p:spPr bwMode="auto">
          <a:xfrm>
            <a:off x="598516" y="4240085"/>
            <a:ext cx="3762196" cy="1487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4119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5-4]</a:t>
            </a:r>
            <a:endParaRPr lang="ko-KR" altLang="en-US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19" name="내용 개체 틀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650" y="1176515"/>
            <a:ext cx="7759700" cy="327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9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5-4]</a:t>
            </a:r>
            <a:endParaRPr lang="ko-KR" altLang="en-US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14" name="내용 개체 틀 2"/>
          <p:cNvSpPr txBox="1">
            <a:spLocks/>
          </p:cNvSpPr>
          <p:nvPr/>
        </p:nvSpPr>
        <p:spPr bwMode="auto">
          <a:xfrm>
            <a:off x="529106" y="1498265"/>
            <a:ext cx="7667625" cy="2282284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0000" tIns="252000" rIns="180000" bIns="4680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eaLnBrk="0" latinLnBrk="0" hangingPunct="0">
              <a:defRPr sz="1100" b="1" u="sng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HY울릉도M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5pPr>
            <a:lvl6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6pPr>
            <a:lvl7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7pPr>
            <a:lvl8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8pPr>
            <a:lvl9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9pPr>
          </a:lstStyle>
          <a:p>
            <a:endParaRPr lang="ko-KR" altLang="en-US" sz="1200" b="0" u="none" spc="-60" dirty="0">
              <a:solidFill>
                <a:srgbClr val="FF0000"/>
              </a:solidFill>
            </a:endParaRPr>
          </a:p>
        </p:txBody>
      </p:sp>
      <p:sp>
        <p:nvSpPr>
          <p:cNvPr id="15" name="내용 개체 틀 1"/>
          <p:cNvSpPr txBox="1">
            <a:spLocks/>
          </p:cNvSpPr>
          <p:nvPr/>
        </p:nvSpPr>
        <p:spPr>
          <a:xfrm>
            <a:off x="529107" y="1176515"/>
            <a:ext cx="7886700" cy="38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atin typeface="+mj-ea"/>
              </a:rPr>
              <a:t>프로그램</a:t>
            </a:r>
            <a:endParaRPr lang="ko-KR" altLang="en-US" dirty="0"/>
          </a:p>
        </p:txBody>
      </p:sp>
      <p:sp>
        <p:nvSpPr>
          <p:cNvPr id="16" name="내용 개체 틀 2"/>
          <p:cNvSpPr txBox="1">
            <a:spLocks/>
          </p:cNvSpPr>
          <p:nvPr/>
        </p:nvSpPr>
        <p:spPr bwMode="auto">
          <a:xfrm>
            <a:off x="459013" y="4474098"/>
            <a:ext cx="7667625" cy="1340182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0000" tIns="252000" rIns="180000" bIns="4680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eaLnBrk="0" latinLnBrk="0" hangingPunct="0">
              <a:defRPr sz="1100" b="1" u="sng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HY울릉도M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5pPr>
            <a:lvl6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6pPr>
            <a:lvl7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7pPr>
            <a:lvl8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8pPr>
            <a:lvl9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9pPr>
          </a:lstStyle>
          <a:p>
            <a:r>
              <a:rPr lang="en-US" altLang="ko-KR" b="0" u="none" dirty="0"/>
              <a:t>&gt;&gt;&gt;</a:t>
            </a:r>
          </a:p>
          <a:p>
            <a:r>
              <a:rPr lang="en-US" altLang="ko-KR" b="0" u="none" dirty="0"/>
              <a:t>T-shirts </a:t>
            </a:r>
            <a:r>
              <a:rPr lang="ko-KR" altLang="en-US" b="0" u="none" dirty="0"/>
              <a:t>개수 입력 </a:t>
            </a:r>
            <a:r>
              <a:rPr lang="en-US" altLang="ko-KR" b="0" u="none" dirty="0"/>
              <a:t>: 5</a:t>
            </a:r>
          </a:p>
          <a:p>
            <a:r>
              <a:rPr lang="en-US" altLang="ko-KR" b="0" u="none" dirty="0"/>
              <a:t>Sweater </a:t>
            </a:r>
            <a:r>
              <a:rPr lang="ko-KR" altLang="en-US" b="0" u="none" dirty="0" smtClean="0"/>
              <a:t>개수 </a:t>
            </a:r>
            <a:r>
              <a:rPr lang="ko-KR" altLang="en-US" b="0" u="none" dirty="0"/>
              <a:t>입력 </a:t>
            </a:r>
            <a:r>
              <a:rPr lang="en-US" altLang="ko-KR" b="0" u="none" dirty="0"/>
              <a:t>: 20</a:t>
            </a:r>
          </a:p>
          <a:p>
            <a:r>
              <a:rPr lang="ko-KR" altLang="en-US" b="0" u="none" dirty="0"/>
              <a:t>합계 </a:t>
            </a:r>
            <a:r>
              <a:rPr lang="en-US" altLang="ko-KR" b="0" u="none" dirty="0"/>
              <a:t>: 552500 </a:t>
            </a:r>
            <a:r>
              <a:rPr lang="ko-KR" altLang="en-US" b="0" u="none" dirty="0"/>
              <a:t>원</a:t>
            </a:r>
          </a:p>
          <a:p>
            <a:r>
              <a:rPr lang="en-US" altLang="ko-KR" b="0" u="none" dirty="0"/>
              <a:t>&gt;&gt;&gt;</a:t>
            </a:r>
            <a:endParaRPr kumimoji="0" lang="ko-KR" altLang="en-US" dirty="0">
              <a:solidFill>
                <a:schemeClr val="dk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7" name="내용 개체 틀 1"/>
          <p:cNvSpPr txBox="1">
            <a:spLocks/>
          </p:cNvSpPr>
          <p:nvPr/>
        </p:nvSpPr>
        <p:spPr>
          <a:xfrm>
            <a:off x="529107" y="4017305"/>
            <a:ext cx="7886700" cy="38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atin typeface="+mj-ea"/>
              </a:rPr>
              <a:t>테스트</a:t>
            </a:r>
            <a:endParaRPr lang="ko-KR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22" t="73531" r="38055" b="7435"/>
          <a:stretch/>
        </p:blipFill>
        <p:spPr bwMode="auto">
          <a:xfrm>
            <a:off x="529107" y="1563872"/>
            <a:ext cx="3943350" cy="2390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8" t="30750" r="70751" b="58859"/>
          <a:stretch/>
        </p:blipFill>
        <p:spPr bwMode="auto">
          <a:xfrm>
            <a:off x="459012" y="4474097"/>
            <a:ext cx="3339903" cy="1202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522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5-5]</a:t>
            </a:r>
            <a:endParaRPr lang="ko-KR" altLang="en-US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19" name="내용 개체 틀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650" y="1278413"/>
            <a:ext cx="7759700" cy="345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80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5-5]</a:t>
            </a:r>
            <a:endParaRPr lang="ko-KR" altLang="en-US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14" name="내용 개체 틀 2"/>
          <p:cNvSpPr txBox="1">
            <a:spLocks/>
          </p:cNvSpPr>
          <p:nvPr/>
        </p:nvSpPr>
        <p:spPr bwMode="auto">
          <a:xfrm>
            <a:off x="529106" y="1596966"/>
            <a:ext cx="7667625" cy="1641124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0000" tIns="252000" rIns="180000" bIns="4680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eaLnBrk="0" latinLnBrk="0" hangingPunct="0">
              <a:defRPr sz="1100" b="1" u="sng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HY울릉도M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5pPr>
            <a:lvl6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6pPr>
            <a:lvl7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7pPr>
            <a:lvl8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8pPr>
            <a:lvl9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9pPr>
          </a:lstStyle>
          <a:p>
            <a:endParaRPr lang="ko-KR" altLang="en-US" sz="1200" b="0" u="none" spc="-60" dirty="0">
              <a:solidFill>
                <a:srgbClr val="FF0000"/>
              </a:solidFill>
            </a:endParaRPr>
          </a:p>
        </p:txBody>
      </p:sp>
      <p:sp>
        <p:nvSpPr>
          <p:cNvPr id="15" name="내용 개체 틀 1"/>
          <p:cNvSpPr txBox="1">
            <a:spLocks/>
          </p:cNvSpPr>
          <p:nvPr/>
        </p:nvSpPr>
        <p:spPr>
          <a:xfrm>
            <a:off x="529106" y="1176515"/>
            <a:ext cx="7886700" cy="38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atin typeface="+mj-ea"/>
              </a:rPr>
              <a:t>프로그램</a:t>
            </a:r>
            <a:endParaRPr lang="ko-KR" altLang="en-US" dirty="0"/>
          </a:p>
        </p:txBody>
      </p:sp>
      <p:sp>
        <p:nvSpPr>
          <p:cNvPr id="16" name="내용 개체 틀 2"/>
          <p:cNvSpPr txBox="1">
            <a:spLocks/>
          </p:cNvSpPr>
          <p:nvPr/>
        </p:nvSpPr>
        <p:spPr bwMode="auto">
          <a:xfrm>
            <a:off x="529106" y="4171853"/>
            <a:ext cx="7667625" cy="131227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0000" tIns="252000" rIns="180000" bIns="4680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eaLnBrk="0" latinLnBrk="0" hangingPunct="0">
              <a:defRPr sz="1100" b="1" u="sng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HY울릉도M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5pPr>
            <a:lvl6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6pPr>
            <a:lvl7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7pPr>
            <a:lvl8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8pPr>
            <a:lvl9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9pPr>
          </a:lstStyle>
          <a:p>
            <a:r>
              <a:rPr lang="en-US" altLang="ko-KR" b="0" u="none" dirty="0"/>
              <a:t>&gt;&gt;&gt;</a:t>
            </a:r>
          </a:p>
          <a:p>
            <a:r>
              <a:rPr lang="ko-KR" altLang="en-US" b="0" u="none" dirty="0"/>
              <a:t>키를 입력하세요 </a:t>
            </a:r>
            <a:r>
              <a:rPr lang="en-US" altLang="ko-KR" b="0" u="none" dirty="0"/>
              <a:t>: 165</a:t>
            </a:r>
          </a:p>
          <a:p>
            <a:r>
              <a:rPr lang="ko-KR" altLang="en-US" b="0" u="none" dirty="0"/>
              <a:t>몸무게를 입력하세요 </a:t>
            </a:r>
            <a:r>
              <a:rPr lang="en-US" altLang="ko-KR" b="0" u="none" dirty="0"/>
              <a:t>: 60</a:t>
            </a:r>
          </a:p>
          <a:p>
            <a:r>
              <a:rPr lang="ko-KR" altLang="en-US" b="0" u="none" dirty="0"/>
              <a:t>입장 불가능</a:t>
            </a:r>
          </a:p>
          <a:p>
            <a:r>
              <a:rPr lang="en-US" altLang="ko-KR" b="0" u="none" dirty="0"/>
              <a:t>&gt;&gt;&gt;</a:t>
            </a:r>
            <a:endParaRPr kumimoji="0" lang="ko-KR" altLang="en-US" dirty="0">
              <a:solidFill>
                <a:schemeClr val="dk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7" name="내용 개체 틀 1"/>
          <p:cNvSpPr txBox="1">
            <a:spLocks/>
          </p:cNvSpPr>
          <p:nvPr/>
        </p:nvSpPr>
        <p:spPr>
          <a:xfrm>
            <a:off x="529106" y="3809915"/>
            <a:ext cx="7886700" cy="38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atin typeface="+mj-ea"/>
              </a:rPr>
              <a:t>테스트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90" t="31404" r="50000" b="62131"/>
          <a:stretch/>
        </p:blipFill>
        <p:spPr bwMode="auto">
          <a:xfrm>
            <a:off x="548513" y="4197272"/>
            <a:ext cx="3347018" cy="1081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4" t="69312" r="37386" b="16603"/>
          <a:stretch/>
        </p:blipFill>
        <p:spPr bwMode="auto">
          <a:xfrm>
            <a:off x="548513" y="1596966"/>
            <a:ext cx="3483160" cy="1678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835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1201</TotalTime>
  <Words>714</Words>
  <Application>Microsoft Office PowerPoint</Application>
  <PresentationFormat>화면 슬라이드 쇼(4:3)</PresentationFormat>
  <Paragraphs>202</Paragraphs>
  <Slides>16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굴림</vt:lpstr>
      <vt:lpstr>Arial</vt:lpstr>
      <vt:lpstr>Courier New</vt:lpstr>
      <vt:lpstr>맑은 고딕</vt:lpstr>
      <vt:lpstr>Wingdings</vt:lpstr>
      <vt:lpstr>나눔명조</vt:lpstr>
      <vt:lpstr>나눔고딕</vt:lpstr>
      <vt:lpstr>나눔고딕 ExtraBold</vt:lpstr>
      <vt:lpstr>HY울릉도M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booksr</dc:creator>
  <cp:lastModifiedBy>student</cp:lastModifiedBy>
  <cp:revision>77</cp:revision>
  <dcterms:created xsi:type="dcterms:W3CDTF">2016-02-18T03:21:45Z</dcterms:created>
  <dcterms:modified xsi:type="dcterms:W3CDTF">2018-02-01T05:13:07Z</dcterms:modified>
</cp:coreProperties>
</file>